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30"/>
  </p:notesMasterIdLst>
  <p:sldIdLst>
    <p:sldId id="256" r:id="rId2"/>
    <p:sldId id="276" r:id="rId3"/>
    <p:sldId id="279" r:id="rId4"/>
    <p:sldId id="286" r:id="rId5"/>
    <p:sldId id="287" r:id="rId6"/>
    <p:sldId id="277" r:id="rId7"/>
    <p:sldId id="257" r:id="rId8"/>
    <p:sldId id="278" r:id="rId9"/>
    <p:sldId id="263" r:id="rId10"/>
    <p:sldId id="280" r:id="rId11"/>
    <p:sldId id="264" r:id="rId12"/>
    <p:sldId id="265" r:id="rId13"/>
    <p:sldId id="283" r:id="rId14"/>
    <p:sldId id="285" r:id="rId15"/>
    <p:sldId id="284" r:id="rId16"/>
    <p:sldId id="260" r:id="rId17"/>
    <p:sldId id="281" r:id="rId18"/>
    <p:sldId id="282" r:id="rId19"/>
    <p:sldId id="258" r:id="rId20"/>
    <p:sldId id="259" r:id="rId21"/>
    <p:sldId id="261" r:id="rId22"/>
    <p:sldId id="267" r:id="rId23"/>
    <p:sldId id="269" r:id="rId24"/>
    <p:sldId id="268" r:id="rId25"/>
    <p:sldId id="271" r:id="rId26"/>
    <p:sldId id="275" r:id="rId27"/>
    <p:sldId id="274" r:id="rId28"/>
    <p:sldId id="27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72"/>
    <p:restoredTop sz="96228"/>
  </p:normalViewPr>
  <p:slideViewPr>
    <p:cSldViewPr snapToGrid="0" snapToObjects="1">
      <p:cViewPr varScale="1">
        <p:scale>
          <a:sx n="97" d="100"/>
          <a:sy n="97" d="100"/>
        </p:scale>
        <p:origin x="240" y="7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CD2AC-1B3F-2043-A2F0-3F43AA566D86}" type="datetimeFigureOut">
              <a:rPr lang="en-US" smtClean="0"/>
              <a:t>8/1/22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AE4B8-B671-A949-89BB-19DCB2FCC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94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AE4B8-B671-A949-89BB-19DCB2FCCF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9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lr100.04H2_latest_10_seeds_both.png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AE4B8-B671-A949-89BB-19DCB2FCCF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45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AE4B8-B671-A949-89BB-19DCB2FCCF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63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8/1/22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8/1/22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8/1/22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8/1/22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8/1/22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78415BE-28E1-B942-A7B9-FA72860526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Studies of quantum </a:t>
            </a:r>
            <a:r>
              <a:rPr lang="en-US" dirty="0" err="1"/>
              <a:t>boltzmann</a:t>
            </a:r>
            <a:r>
              <a:rPr lang="en-US" dirty="0"/>
              <a:t> machines 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758F6E3-60DA-AD4E-9AF7-C4201BAFA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890853"/>
            <a:ext cx="7891272" cy="1069848"/>
          </a:xfrm>
        </p:spPr>
        <p:txBody>
          <a:bodyPr>
            <a:normAutofit/>
          </a:bodyPr>
          <a:lstStyle/>
          <a:p>
            <a:r>
              <a:rPr lang="en-US" dirty="0"/>
              <a:t>Philip K. </a:t>
            </a:r>
            <a:r>
              <a:rPr lang="en-US" dirty="0" err="1"/>
              <a:t>Sørli</a:t>
            </a:r>
            <a:r>
              <a:rPr lang="en-US" dirty="0"/>
              <a:t> </a:t>
            </a:r>
            <a:r>
              <a:rPr lang="en-US" dirty="0" err="1"/>
              <a:t>Niane</a:t>
            </a:r>
            <a:endParaRPr lang="en-US" dirty="0"/>
          </a:p>
          <a:p>
            <a:r>
              <a:rPr lang="en-US" dirty="0"/>
              <a:t>University of Oslo</a:t>
            </a:r>
          </a:p>
        </p:txBody>
      </p:sp>
    </p:spTree>
    <p:extLst>
      <p:ext uri="{BB962C8B-B14F-4D97-AF65-F5344CB8AC3E}">
        <p14:creationId xmlns:p14="http://schemas.microsoft.com/office/powerpoint/2010/main" val="2443371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8378ADC-F29A-8E00-C5D5-27872A8F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7E0C578-441E-0F28-648D-12A8B0DF8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probability distributions</a:t>
            </a:r>
          </a:p>
          <a:p>
            <a:pPr lvl="1"/>
            <a:r>
              <a:rPr lang="en-US" dirty="0"/>
              <a:t>Bell state</a:t>
            </a:r>
          </a:p>
          <a:p>
            <a:r>
              <a:rPr lang="en-US" dirty="0"/>
              <a:t>Classification/Regression of classical data</a:t>
            </a:r>
          </a:p>
          <a:p>
            <a:pPr lvl="1"/>
            <a:r>
              <a:rPr lang="en-US" dirty="0"/>
              <a:t>Transaction dataset</a:t>
            </a:r>
          </a:p>
          <a:p>
            <a:pPr lvl="1"/>
            <a:r>
              <a:rPr lang="en-US" dirty="0"/>
              <a:t>MNIST(4 classes)</a:t>
            </a:r>
          </a:p>
          <a:p>
            <a:pPr lvl="1"/>
            <a:r>
              <a:rPr lang="en-US" dirty="0"/>
              <a:t>Franke function</a:t>
            </a:r>
          </a:p>
          <a:p>
            <a:r>
              <a:rPr lang="en-US" dirty="0"/>
              <a:t>Finding ground state energy of H</a:t>
            </a:r>
            <a:r>
              <a:rPr lang="en-US" baseline="-25000" dirty="0"/>
              <a:t>2</a:t>
            </a:r>
          </a:p>
          <a:p>
            <a:pPr lvl="1"/>
            <a:r>
              <a:rPr lang="en-US" dirty="0" err="1"/>
              <a:t>VarQITE</a:t>
            </a:r>
            <a:endParaRPr lang="en-US" dirty="0"/>
          </a:p>
          <a:p>
            <a:pPr lvl="1"/>
            <a:r>
              <a:rPr lang="en-US" dirty="0"/>
              <a:t>RBM- Neural network quantum states</a:t>
            </a:r>
          </a:p>
        </p:txBody>
      </p:sp>
    </p:spTree>
    <p:extLst>
      <p:ext uri="{BB962C8B-B14F-4D97-AF65-F5344CB8AC3E}">
        <p14:creationId xmlns:p14="http://schemas.microsoft.com/office/powerpoint/2010/main" val="3669992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5943086-CA1A-3D43-BC6F-41F0BFB3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783" y="-156147"/>
            <a:ext cx="10058400" cy="1609344"/>
          </a:xfrm>
        </p:spPr>
        <p:txBody>
          <a:bodyPr/>
          <a:lstStyle/>
          <a:p>
            <a:r>
              <a:rPr lang="en-US" dirty="0" err="1"/>
              <a:t>VARQbm</a:t>
            </a:r>
            <a:r>
              <a:rPr lang="en-US" dirty="0"/>
              <a:t>: algorithm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703318-C49B-ED4A-8F16-FB36CE112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642" y="3932491"/>
            <a:ext cx="10058400" cy="2743200"/>
          </a:xfrm>
        </p:spPr>
        <p:txBody>
          <a:bodyPr/>
          <a:lstStyle/>
          <a:p>
            <a:r>
              <a:rPr lang="en-US" dirty="0"/>
              <a:t>Finds BM distribution from:</a:t>
            </a:r>
          </a:p>
          <a:p>
            <a:pPr lvl="1"/>
            <a:r>
              <a:rPr lang="en-US" dirty="0"/>
              <a:t> .</a:t>
            </a:r>
          </a:p>
          <a:p>
            <a:endParaRPr lang="en-US" dirty="0"/>
          </a:p>
          <a:p>
            <a:r>
              <a:rPr lang="en-US" dirty="0"/>
              <a:t>Minimizes loss</a:t>
            </a:r>
          </a:p>
          <a:p>
            <a:pPr lvl="1"/>
            <a:r>
              <a:rPr lang="en-US" dirty="0"/>
              <a:t> .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81BF7EC-8ED4-D744-9733-31EDB46C7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58" y="952648"/>
            <a:ext cx="4471987" cy="286424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82C47F00-8C64-EE4C-B7E5-A5A03D21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794" y="941606"/>
            <a:ext cx="4892105" cy="475851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C83C6AC-6A9A-F441-B846-E085CF3BA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451" y="4230919"/>
            <a:ext cx="2600201" cy="536487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FA8DD49-E071-AE4E-99B2-92A209BC5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451" y="5372444"/>
            <a:ext cx="3303804" cy="65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24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6852B82-C51A-334C-ADFB-14AE1CAB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34635"/>
            <a:ext cx="10058400" cy="1609344"/>
          </a:xfrm>
        </p:spPr>
        <p:txBody>
          <a:bodyPr/>
          <a:lstStyle/>
          <a:p>
            <a:r>
              <a:rPr lang="en-US" dirty="0"/>
              <a:t>Main Challenge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AF01C6C-E932-EE4D-873F-F4DDDD269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57350"/>
            <a:ext cx="10058400" cy="4514850"/>
          </a:xfrm>
        </p:spPr>
        <p:txBody>
          <a:bodyPr/>
          <a:lstStyle/>
          <a:p>
            <a:r>
              <a:rPr lang="en-US" dirty="0"/>
              <a:t>Solving		and   </a:t>
            </a:r>
          </a:p>
          <a:p>
            <a:endParaRPr lang="en-US" dirty="0"/>
          </a:p>
          <a:p>
            <a:r>
              <a:rPr lang="en-US" dirty="0"/>
              <a:t>With </a:t>
            </a:r>
          </a:p>
          <a:p>
            <a:pPr lvl="3"/>
            <a:r>
              <a:rPr lang="en-US" dirty="0"/>
              <a:t> .</a:t>
            </a:r>
          </a:p>
          <a:p>
            <a:pPr marL="274320" lvl="1" indent="0">
              <a:buNone/>
            </a:pPr>
            <a:endParaRPr lang="en-US" dirty="0"/>
          </a:p>
          <a:p>
            <a:pPr lvl="3"/>
            <a:r>
              <a:rPr lang="en-US" dirty="0"/>
              <a:t> .</a:t>
            </a:r>
          </a:p>
          <a:p>
            <a:endParaRPr lang="en-US" dirty="0"/>
          </a:p>
          <a:p>
            <a:r>
              <a:rPr lang="en-US" dirty="0"/>
              <a:t>Solved using the generalized circuit: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8BF24216-532E-3342-A78B-E9CEF377F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8" y="1664204"/>
            <a:ext cx="1351296" cy="334773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783E116E-2585-4240-9AD6-4DDF73DF0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1208"/>
            <a:ext cx="4077568" cy="717321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6299367F-CC3E-7347-A3BD-572D2541A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768" y="2696599"/>
            <a:ext cx="7127081" cy="1252055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3EC1AAD0-DB92-8844-BB18-EDC2BB280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768" y="4646276"/>
            <a:ext cx="5702301" cy="22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53C1762-957D-37B6-7E99-89516045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Ansatzes and Hamiltonians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5606586-FE24-16D8-7B1A-A2168ADB6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21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40C2CC6-15FD-7B3A-1F0C-ECA621F72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Network- and Bias encoding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0B54F13-B604-7936-AF79-B2D329756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44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BD0709A-C291-F305-BF64-78EE4B45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 and such extra things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F28381E-7F2C-7196-9621-60392D4DC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45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6721003-3D2F-9048-90DC-689C2F05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1191"/>
            <a:ext cx="10058400" cy="1609344"/>
          </a:xfrm>
        </p:spPr>
        <p:txBody>
          <a:bodyPr/>
          <a:lstStyle/>
          <a:p>
            <a:r>
              <a:rPr lang="en-US" dirty="0"/>
              <a:t>Benchmark: Generation of </a:t>
            </a:r>
            <a:r>
              <a:rPr lang="en-US" dirty="0" err="1"/>
              <a:t>gibbs</a:t>
            </a:r>
            <a:r>
              <a:rPr lang="en-US" dirty="0"/>
              <a:t> states/State preparation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A0021F7-082D-A04B-8C52-2309B8EF0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85926"/>
            <a:ext cx="10058400" cy="49863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Hamiltonians: 				      Trial circuits:</a:t>
            </a:r>
          </a:p>
          <a:p>
            <a:pPr lvl="1"/>
            <a:r>
              <a:rPr lang="en-US" dirty="0"/>
              <a:t> .</a:t>
            </a:r>
          </a:p>
          <a:p>
            <a:pPr lvl="1"/>
            <a:r>
              <a:rPr lang="en-US" dirty="0"/>
              <a:t> 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10 steps</a:t>
            </a:r>
          </a:p>
          <a:p>
            <a:r>
              <a:rPr lang="en-US" dirty="0"/>
              <a:t>Ridge: Low lambda but not singular</a:t>
            </a:r>
          </a:p>
          <a:p>
            <a:pPr lvl="1"/>
            <a:r>
              <a:rPr lang="en-US" dirty="0" err="1"/>
              <a:t>λ</a:t>
            </a:r>
            <a:r>
              <a:rPr lang="en-US" dirty="0"/>
              <a:t> with the least loss</a:t>
            </a:r>
          </a:p>
          <a:p>
            <a:r>
              <a:rPr lang="en-US" dirty="0"/>
              <a:t>Fidelity compared to analytical solution: </a:t>
            </a:r>
          </a:p>
          <a:p>
            <a:pPr lvl="2"/>
            <a:r>
              <a:rPr lang="en-US" dirty="0"/>
              <a:t>H1: 0.98 and H2: 1.0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1572E92-562C-D94B-B0B7-F1DD437F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80" y="1167732"/>
            <a:ext cx="3420346" cy="2261268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A3C9B852-82F6-8543-B5F9-55D3A2B3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919" y="2504105"/>
            <a:ext cx="4307681" cy="537246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C954B7F5-3A68-2F44-AD66-D752F3783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013" y="3475954"/>
            <a:ext cx="4522987" cy="33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30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6FEA2A-18D7-B197-3624-C762BA76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RBM using Neural network quantum states(NQS)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B6AF87B-2605-8915-572B-57C9D9E2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Trial wave function and such, show some formulas</a:t>
            </a:r>
          </a:p>
        </p:txBody>
      </p:sp>
    </p:spTree>
    <p:extLst>
      <p:ext uri="{BB962C8B-B14F-4D97-AF65-F5344CB8AC3E}">
        <p14:creationId xmlns:p14="http://schemas.microsoft.com/office/powerpoint/2010/main" val="735446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1BEE889-DA40-334F-A27E-0BE2BAA34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Generating Target probability distribution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44079EC-1F89-D6E6-8640-D34E8FB7E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results and figures and such</a:t>
            </a:r>
          </a:p>
        </p:txBody>
      </p:sp>
    </p:spTree>
    <p:extLst>
      <p:ext uri="{BB962C8B-B14F-4D97-AF65-F5344CB8AC3E}">
        <p14:creationId xmlns:p14="http://schemas.microsoft.com/office/powerpoint/2010/main" val="3876670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C75FA1D-77DB-504D-8DD7-DF6FD8661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0"/>
            <a:ext cx="10058400" cy="1609344"/>
          </a:xfrm>
        </p:spPr>
        <p:txBody>
          <a:bodyPr/>
          <a:lstStyle/>
          <a:p>
            <a:r>
              <a:rPr lang="en-US" dirty="0"/>
              <a:t>Results: Training the QBM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0D773BA-EE7C-8841-983F-50A53FBB1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" y="2093976"/>
            <a:ext cx="11122152" cy="4050792"/>
          </a:xfrm>
        </p:spPr>
        <p:txBody>
          <a:bodyPr/>
          <a:lstStyle/>
          <a:p>
            <a:r>
              <a:rPr lang="en-US" dirty="0"/>
              <a:t>Reproduce [0.7, 0.3]</a:t>
            </a:r>
          </a:p>
          <a:p>
            <a:r>
              <a:rPr lang="en-US" dirty="0"/>
              <a:t>Hamiltonian: H= 𝛳</a:t>
            </a:r>
            <a:r>
              <a:rPr lang="en-US" baseline="-25000" dirty="0"/>
              <a:t>0 </a:t>
            </a:r>
            <a:r>
              <a:rPr lang="en-US" dirty="0"/>
              <a:t>Z</a:t>
            </a:r>
          </a:p>
          <a:p>
            <a:r>
              <a:rPr lang="en-US" dirty="0"/>
              <a:t>Uniform distribution [-0.5,0.5]</a:t>
            </a:r>
          </a:p>
          <a:p>
            <a:r>
              <a:rPr lang="en-US" dirty="0" err="1"/>
              <a:t>AmsGrad</a:t>
            </a:r>
            <a:r>
              <a:rPr lang="en-US" dirty="0"/>
              <a:t> optimizer, </a:t>
            </a:r>
          </a:p>
          <a:p>
            <a:r>
              <a:rPr lang="en-US" dirty="0"/>
              <a:t>𝛾=0.1, m1=0.7, m2=0.99</a:t>
            </a:r>
          </a:p>
          <a:p>
            <a:r>
              <a:rPr lang="en-US" dirty="0"/>
              <a:t>Ansatz 1</a:t>
            </a:r>
          </a:p>
          <a:p>
            <a:r>
              <a:rPr lang="en-US" dirty="0"/>
              <a:t>(Without finetuning and optimal parameters)</a:t>
            </a:r>
          </a:p>
          <a:p>
            <a:r>
              <a:rPr lang="en-US" dirty="0"/>
              <a:t>If 2 plots: Blue=L1 norm, Orange=Loss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88BA43E0-F373-F848-8924-1E9835B81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20" y="2465567"/>
            <a:ext cx="5856577" cy="439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7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A69E2F-49DB-143C-6318-0DF7078DE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5028A5C-6B54-9F67-A3C4-6BF71AEDF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Theory:</a:t>
            </a:r>
          </a:p>
          <a:p>
            <a:pPr lvl="1"/>
            <a:r>
              <a:rPr lang="en-US" dirty="0"/>
              <a:t>Machine Learning </a:t>
            </a:r>
          </a:p>
          <a:p>
            <a:pPr lvl="1"/>
            <a:r>
              <a:rPr lang="en-US" dirty="0"/>
              <a:t>Quantum Computing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pPr lvl="1"/>
            <a:r>
              <a:rPr lang="en-US" dirty="0"/>
              <a:t>Future prospects</a:t>
            </a:r>
          </a:p>
        </p:txBody>
      </p:sp>
    </p:spTree>
    <p:extLst>
      <p:ext uri="{BB962C8B-B14F-4D97-AF65-F5344CB8AC3E}">
        <p14:creationId xmlns:p14="http://schemas.microsoft.com/office/powerpoint/2010/main" val="1511484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3E9DC23-426F-F941-81D9-7E0A46246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77" y="65269"/>
            <a:ext cx="10058400" cy="1609344"/>
          </a:xfrm>
        </p:spPr>
        <p:txBody>
          <a:bodyPr/>
          <a:lstStyle/>
          <a:p>
            <a:r>
              <a:rPr lang="en-US" dirty="0"/>
              <a:t>Results: Training the QBM</a:t>
            </a:r>
          </a:p>
        </p:txBody>
      </p:sp>
      <p:sp>
        <p:nvSpPr>
          <p:cNvPr id="13" name="Plassholder for innhold 12">
            <a:extLst>
              <a:ext uri="{FF2B5EF4-FFF2-40B4-BE49-F238E27FC236}">
                <a16:creationId xmlns:a16="http://schemas.microsoft.com/office/drawing/2014/main" id="{A2F9A8DA-4348-814D-864C-2478355DF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77" y="1133054"/>
            <a:ext cx="10058400" cy="260032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Hamiltonian: H= 𝛳</a:t>
            </a:r>
            <a:r>
              <a:rPr lang="en-US" baseline="-25000" dirty="0"/>
              <a:t>0 </a:t>
            </a:r>
            <a:r>
              <a:rPr lang="en-US" dirty="0"/>
              <a:t>Z Z+𝛳</a:t>
            </a:r>
            <a:r>
              <a:rPr lang="en-US" baseline="-25000" dirty="0"/>
              <a:t>1 </a:t>
            </a:r>
            <a:r>
              <a:rPr lang="en-US" dirty="0"/>
              <a:t>Z I +𝛳</a:t>
            </a:r>
            <a:r>
              <a:rPr lang="en-US" baseline="-25000" dirty="0"/>
              <a:t>2 </a:t>
            </a:r>
            <a:r>
              <a:rPr lang="en-US" dirty="0"/>
              <a:t>I Z </a:t>
            </a:r>
          </a:p>
          <a:p>
            <a:r>
              <a:rPr lang="en-US" dirty="0"/>
              <a:t>Ansatz 2</a:t>
            </a:r>
          </a:p>
          <a:p>
            <a:r>
              <a:rPr lang="en-US" dirty="0"/>
              <a:t>Target: [0.5, 0, 0, 0.5]</a:t>
            </a:r>
          </a:p>
          <a:p>
            <a:r>
              <a:rPr lang="en-US" dirty="0"/>
              <a:t>𝛾=0.1, m1=0.8, m2=0.99</a:t>
            </a:r>
          </a:p>
          <a:p>
            <a:r>
              <a:rPr lang="en-US" dirty="0"/>
              <a:t>2 seeds, both loss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15BF113D-6A37-7A4D-BC59-822B373EF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r="29" b="837"/>
          <a:stretch/>
        </p:blipFill>
        <p:spPr>
          <a:xfrm>
            <a:off x="4936899" y="1674613"/>
            <a:ext cx="5868000" cy="42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26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BE80C6B-C0AE-3E40-9348-1C890F8F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787C94B-7391-B94D-BB48-974A4D8A6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85913"/>
            <a:ext cx="10058400" cy="4586287"/>
          </a:xfrm>
        </p:spPr>
        <p:txBody>
          <a:bodyPr/>
          <a:lstStyle/>
          <a:p>
            <a:r>
              <a:rPr lang="en-US" dirty="0"/>
              <a:t>Focus a bit on the classical BM</a:t>
            </a:r>
          </a:p>
          <a:p>
            <a:r>
              <a:rPr lang="en-US" dirty="0"/>
              <a:t>Finetune both classical- and quantum BM</a:t>
            </a:r>
          </a:p>
          <a:p>
            <a:r>
              <a:rPr lang="en-US" dirty="0"/>
              <a:t>Reproduce more results from the article</a:t>
            </a:r>
          </a:p>
          <a:p>
            <a:r>
              <a:rPr lang="en-US" dirty="0"/>
              <a:t>Might try to overcome results from the article </a:t>
            </a:r>
          </a:p>
          <a:p>
            <a:pPr marL="0" indent="0">
              <a:buNone/>
            </a:pPr>
            <a:r>
              <a:rPr lang="en-US" dirty="0"/>
              <a:t>achieved on the fraud dataset by testing some </a:t>
            </a:r>
          </a:p>
          <a:p>
            <a:pPr marL="0" indent="0">
              <a:buNone/>
            </a:pPr>
            <a:r>
              <a:rPr lang="en-US" dirty="0"/>
              <a:t>more powerful Hamiltonians, these were used: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5885309-8735-A544-92B4-A9FBD7DB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9" y="1057984"/>
            <a:ext cx="4805362" cy="4681238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D1660AFA-A4CC-CD49-9876-5DA4667F0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56" y="4134747"/>
            <a:ext cx="3976184" cy="654638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5F69AA5C-1667-5342-8E93-8E1ED3BE3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625" y="4924368"/>
            <a:ext cx="4076197" cy="6260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D12FCA14-CC2D-AF48-8140-AC35390AF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632" y="5739222"/>
            <a:ext cx="3704369" cy="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60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DCE8081-C691-DB4E-A8D1-3075626A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State preparation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3BC793-DF61-FF47-AADB-DEB3EDE07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=𝛳</a:t>
            </a:r>
            <a:r>
              <a:rPr lang="en-US" baseline="-25000" dirty="0"/>
              <a:t>0 </a:t>
            </a:r>
            <a:r>
              <a:rPr lang="en-US" dirty="0"/>
              <a:t>Z</a:t>
            </a:r>
            <a:endParaRPr lang="en-US" baseline="-25000" dirty="0"/>
          </a:p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=𝛳</a:t>
            </a:r>
            <a:r>
              <a:rPr lang="en-US" baseline="-25000" dirty="0"/>
              <a:t>0</a:t>
            </a:r>
            <a:r>
              <a:rPr lang="en-US" dirty="0"/>
              <a:t> ZZ+𝛳</a:t>
            </a:r>
            <a:r>
              <a:rPr lang="en-US" baseline="-25000" dirty="0"/>
              <a:t>1</a:t>
            </a:r>
            <a:r>
              <a:rPr lang="en-US" dirty="0"/>
              <a:t> IZ+𝛳</a:t>
            </a:r>
            <a:r>
              <a:rPr lang="en-US" baseline="-25000" dirty="0"/>
              <a:t>2</a:t>
            </a:r>
            <a:r>
              <a:rPr lang="en-US" dirty="0"/>
              <a:t> ZI</a:t>
            </a:r>
          </a:p>
          <a:p>
            <a:r>
              <a:rPr lang="en-US" dirty="0"/>
              <a:t>Fidelities 0.98 and 1.0 for H1 and H2</a:t>
            </a:r>
          </a:p>
          <a:p>
            <a:pPr lvl="1"/>
            <a:r>
              <a:rPr lang="en-US" dirty="0"/>
              <a:t>Think it is due to singular values</a:t>
            </a:r>
          </a:p>
          <a:p>
            <a:pPr lvl="1"/>
            <a:r>
              <a:rPr lang="en-US" dirty="0"/>
              <a:t>(3 of 4 elements along diagonal = 0)</a:t>
            </a:r>
          </a:p>
          <a:p>
            <a:pPr lvl="1"/>
            <a:r>
              <a:rPr lang="en-US" dirty="0"/>
              <a:t>‘However, since the algorithm is employed in </a:t>
            </a:r>
          </a:p>
          <a:p>
            <a:pPr marL="274320" lvl="1" indent="0">
              <a:buNone/>
            </a:pPr>
            <a:r>
              <a:rPr lang="en-US" dirty="0"/>
              <a:t>the context of machine learning, we do not </a:t>
            </a:r>
          </a:p>
          <a:p>
            <a:pPr marL="274320" lvl="1" indent="0">
              <a:buNone/>
            </a:pPr>
            <a:r>
              <a:rPr lang="en-US" dirty="0"/>
              <a:t>necessarily require perfect state preparation.‘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A0A9CB64-D350-CE47-A398-A4E04E36E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186" y="484632"/>
            <a:ext cx="3420346" cy="2261268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14392281-AE86-054E-9BE9-ABB8A6924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010" y="2709324"/>
            <a:ext cx="4592806" cy="34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32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5AD2FFD-C34F-D044-A79C-4DDEC24CF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H</a:t>
            </a:r>
            <a:r>
              <a:rPr lang="en-US" baseline="-25000" dirty="0"/>
              <a:t>1 </a:t>
            </a:r>
            <a:r>
              <a:rPr lang="en-US" dirty="0"/>
              <a:t>Generating distribution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399ED84-CA63-3947-99C7-1A12C15A4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34610"/>
            <a:ext cx="10058400" cy="4050792"/>
          </a:xfrm>
        </p:spPr>
        <p:txBody>
          <a:bodyPr/>
          <a:lstStyle/>
          <a:p>
            <a:r>
              <a:rPr lang="en-US" dirty="0"/>
              <a:t>10 seeds, [-1, 1] uniform distribution</a:t>
            </a:r>
          </a:p>
          <a:p>
            <a:r>
              <a:rPr lang="en-US" dirty="0"/>
              <a:t>Target: [0.5, 0.5]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C83A476-1379-EF46-B91B-836519652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" y="2701289"/>
            <a:ext cx="4869180" cy="3651885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E3701A01-F95C-9048-B837-F3EEDC486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13" y="2701290"/>
            <a:ext cx="5018659" cy="376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86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4E2E860-D54C-5C40-95C0-4DF588AE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H</a:t>
            </a:r>
            <a:r>
              <a:rPr lang="en-US" baseline="-25000" dirty="0"/>
              <a:t>2 </a:t>
            </a:r>
            <a:r>
              <a:rPr lang="en-US" dirty="0"/>
              <a:t>Generating Bell State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2A5C5E-276F-EE45-A02F-AE4515E81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664208"/>
            <a:ext cx="10058400" cy="4050792"/>
          </a:xfrm>
        </p:spPr>
        <p:txBody>
          <a:bodyPr/>
          <a:lstStyle/>
          <a:p>
            <a:r>
              <a:rPr lang="en-US" dirty="0"/>
              <a:t>10 seeds, [-1, 1] uniform distribution</a:t>
            </a:r>
          </a:p>
          <a:p>
            <a:r>
              <a:rPr lang="en-US" dirty="0"/>
              <a:t>Target: Bell state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F65C6159-1708-E24D-A88E-67961556C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5766"/>
            <a:ext cx="5672139" cy="4254104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592AD41-DA46-654C-AF42-11C58645A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87" y="2885194"/>
            <a:ext cx="5179568" cy="3884676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92BF8CFC-B63A-DA4A-816A-C9AC4A0A2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096" y="1924812"/>
            <a:ext cx="2353056" cy="17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7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892F25-1ABE-504D-BBED-588185E6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Learning: Transaction dataset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B0BFC5FB-92C4-E541-A272-3E2C74B0FF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CONTINUE HERE</a:t>
                </a:r>
              </a:p>
              <a:p>
                <a:r>
                  <a:rPr lang="en-US" dirty="0"/>
                  <a:t>Used the quantum Boltzmann machine to classify fraudulent bank transactions</a:t>
                </a:r>
              </a:p>
              <a:p>
                <a:pPr lvl="1"/>
                <a:r>
                  <a:rPr lang="en-US" dirty="0"/>
                  <a:t>This is done by adding the fraud data to the Hamiltonian as a bias as follows:</a:t>
                </a:r>
              </a:p>
              <a:p>
                <a:pPr lvl="3"/>
                <a:r>
                  <a:rPr lang="en-US" dirty="0"/>
                  <a:t> </a:t>
                </a:r>
              </a:p>
              <a:p>
                <a:pPr marL="822960" lvl="3" indent="0">
                  <a:buNone/>
                </a:pPr>
                <a:endParaRPr lang="nb-NO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nb-NO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Going to test for more complex Hamiltonians, and do a search for optimal parameters</a:t>
                </a:r>
              </a:p>
              <a:p>
                <a:r>
                  <a:rPr lang="en-US" dirty="0"/>
                  <a:t>Implemented to classify handwritten digits</a:t>
                </a:r>
              </a:p>
              <a:p>
                <a:pPr lvl="1"/>
                <a:r>
                  <a:rPr lang="en-US" dirty="0"/>
                  <a:t>Not tested that much yet, but seems to be sensitive to optimization parameters and chosen ansatz</a:t>
                </a:r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B0BFC5FB-92C4-E541-A272-3E2C74B0FF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8" t="-1563" r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ilde 3">
            <a:extLst>
              <a:ext uri="{FF2B5EF4-FFF2-40B4-BE49-F238E27FC236}">
                <a16:creationId xmlns:a16="http://schemas.microsoft.com/office/drawing/2014/main" id="{5F14B778-B3CF-044E-B00F-3EDEDEEE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586" y="2756429"/>
            <a:ext cx="4035427" cy="67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3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4AD1409-55F3-ED46-977B-4EF20546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Fraud: Playing a bit with parameters</a:t>
            </a:r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E69BCA01-A937-1942-916D-C95FB7A7A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94" y="2322068"/>
            <a:ext cx="5401733" cy="4051300"/>
          </a:xfr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951963B1-FFB6-1440-AE42-C14B5C1B3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22068"/>
            <a:ext cx="5215467" cy="3911600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D5D69BD5-9238-654A-AA98-08B204010018}"/>
              </a:ext>
            </a:extLst>
          </p:cNvPr>
          <p:cNvSpPr txBox="1"/>
          <p:nvPr/>
        </p:nvSpPr>
        <p:spPr>
          <a:xfrm>
            <a:off x="880533" y="2137402"/>
            <a:ext cx="474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samples to inspect that the loss reduces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13D1C25D-B958-0B4E-A717-2B48339EF8C4}"/>
              </a:ext>
            </a:extLst>
          </p:cNvPr>
          <p:cNvSpPr txBox="1"/>
          <p:nvPr/>
        </p:nvSpPr>
        <p:spPr>
          <a:xfrm>
            <a:off x="6571325" y="2137402"/>
            <a:ext cx="232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samples, 𝛄=0.005</a:t>
            </a:r>
          </a:p>
        </p:txBody>
      </p:sp>
    </p:spTree>
    <p:extLst>
      <p:ext uri="{BB962C8B-B14F-4D97-AF65-F5344CB8AC3E}">
        <p14:creationId xmlns:p14="http://schemas.microsoft.com/office/powerpoint/2010/main" val="3439393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7015743A-2113-F241-A4D2-F5E5DE8F5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BM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984DA0B-82DA-B846-BB99-F710C3B63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/>
          <a:p>
            <a:r>
              <a:rPr lang="en-US" dirty="0"/>
              <a:t>One ansatz(NQS): </a:t>
            </a:r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FDA6DCC1-18DA-1249-AAD5-6A64C0D84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Quantum BM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Plassholder for innhold 4">
                <a:extLst>
                  <a:ext uri="{FF2B5EF4-FFF2-40B4-BE49-F238E27FC236}">
                    <a16:creationId xmlns:a16="http://schemas.microsoft.com/office/drawing/2014/main" id="{12C5636E-B3BA-274D-9D62-512CBC488C8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364224" y="2743200"/>
                <a:ext cx="5480114" cy="40005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Ansatz circuit and ansatz Hamiltonian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r>
                  <a:rPr lang="nb-NO" dirty="0"/>
                  <a:t>Handles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/>
                  <a:t> as an energy function. --&gt; Gaussian-Gaussian QBM</a:t>
                </a:r>
              </a:p>
              <a:p>
                <a:r>
                  <a:rPr lang="en-US" dirty="0"/>
                  <a:t>Would it then be possible to define a JW transformed Hamiltonian?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≤=</m:t>
                    </m:r>
                    <m:f>
                      <m:f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b-NO" sz="24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e>
                            <m:r>
                              <a:rPr lang="nb-NO" sz="24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den>
                    </m:f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b-N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  <m:d>
                              <m:dPr>
                                <m:begChr m:val="|"/>
                                <m:endChr m:val="|"/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Plassholder for innhold 4">
                <a:extLst>
                  <a:ext uri="{FF2B5EF4-FFF2-40B4-BE49-F238E27FC236}">
                    <a16:creationId xmlns:a16="http://schemas.microsoft.com/office/drawing/2014/main" id="{12C5636E-B3BA-274D-9D62-512CBC488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364224" y="2743200"/>
                <a:ext cx="5480114" cy="4000500"/>
              </a:xfrm>
              <a:blipFill>
                <a:blip r:embed="rId2"/>
                <a:stretch>
                  <a:fillRect l="-694" t="-1587" r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tel 5">
            <a:extLst>
              <a:ext uri="{FF2B5EF4-FFF2-40B4-BE49-F238E27FC236}">
                <a16:creationId xmlns:a16="http://schemas.microsoft.com/office/drawing/2014/main" id="{EE32A000-287B-BB48-A5DD-5118F73F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QBM to quantum system: IDEA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36ED0AC5-83B9-F04B-B90E-7E875A3C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882" y="3053352"/>
            <a:ext cx="3550013" cy="551498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D6A79C45-C76D-5D4B-A38B-18D682EC4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477" y="3631138"/>
            <a:ext cx="3657537" cy="502954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02338165-3331-5842-AD0A-53F360758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477" y="4186048"/>
            <a:ext cx="3148648" cy="637308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4172FA6A-6B47-6B41-875F-B10F59DA0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487" y="3754791"/>
            <a:ext cx="2460736" cy="497169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749F50F6-9D86-3A47-AD67-DBA41CE5B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486" y="3103209"/>
            <a:ext cx="4946381" cy="6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97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50A8601-82AE-2346-87C3-A8FBCBD5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further on: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33EFDA-89E8-8341-9C8C-B5DC2EA7D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the Jordan Wigner transformation of the pairing Hamiltonian and maybe some other Hamiltonian also?</a:t>
            </a:r>
          </a:p>
          <a:p>
            <a:r>
              <a:rPr lang="en-US" dirty="0"/>
              <a:t>Compute the energy/Check if the </a:t>
            </a:r>
            <a:r>
              <a:rPr lang="en-US" dirty="0" err="1"/>
              <a:t>p^QBM</a:t>
            </a:r>
            <a:r>
              <a:rPr lang="en-US" dirty="0"/>
              <a:t> is an eigenstate, compare with the classical BM</a:t>
            </a:r>
          </a:p>
          <a:p>
            <a:r>
              <a:rPr lang="en-US" dirty="0"/>
              <a:t>Run the QBM on the fraud dataset, find best parameters and test with multiple H_\theta</a:t>
            </a:r>
          </a:p>
          <a:p>
            <a:r>
              <a:rPr lang="en-US" dirty="0"/>
              <a:t>Run the QBM with handwritten digits</a:t>
            </a:r>
          </a:p>
          <a:p>
            <a:r>
              <a:rPr lang="en-US" dirty="0"/>
              <a:t>Write thesis</a:t>
            </a:r>
          </a:p>
          <a:p>
            <a:endParaRPr lang="en-US" dirty="0"/>
          </a:p>
          <a:p>
            <a:r>
              <a:rPr lang="en-US" dirty="0"/>
              <a:t>Include more if not enough/ or more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3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BC914C7-2DDF-3202-47B1-EDB397FB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52351A6-878D-B531-A6F3-43A84DD4D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utilizing quantum computing algorithm</a:t>
            </a:r>
          </a:p>
          <a:p>
            <a:r>
              <a:rPr lang="en-US" dirty="0"/>
              <a:t>Classical Boltzmann machine algorithm translated to Quantum Boltzmann machine</a:t>
            </a:r>
          </a:p>
          <a:p>
            <a:pPr lvl="1"/>
            <a:r>
              <a:rPr lang="en-US" dirty="0"/>
              <a:t>Variational Quantum Boltzmann machine(</a:t>
            </a:r>
            <a:r>
              <a:rPr lang="en-US" dirty="0" err="1"/>
              <a:t>VarQBM</a:t>
            </a:r>
            <a:r>
              <a:rPr lang="en-US" dirty="0"/>
              <a:t>)</a:t>
            </a:r>
          </a:p>
          <a:p>
            <a:r>
              <a:rPr lang="en-US" dirty="0"/>
              <a:t>Comparison of RBM and other classical machine learning methods and </a:t>
            </a:r>
            <a:r>
              <a:rPr lang="en-US" dirty="0" err="1"/>
              <a:t>VarQBM</a:t>
            </a:r>
            <a:endParaRPr lang="en-US" dirty="0"/>
          </a:p>
          <a:p>
            <a:r>
              <a:rPr lang="en-US" dirty="0"/>
              <a:t>Encodement of features into qubits using neural networks</a:t>
            </a:r>
          </a:p>
          <a:p>
            <a:r>
              <a:rPr lang="en-US" dirty="0"/>
              <a:t>Ground state energies using </a:t>
            </a:r>
            <a:r>
              <a:rPr lang="en-US" dirty="0" err="1"/>
              <a:t>VarQITE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05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FC86A1D-74B0-E4F2-E321-E62A0E0BC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machine learning interesting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45A7DFD-1222-7CBA-5454-8712EFB7B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 of lots of IT companies</a:t>
            </a:r>
          </a:p>
          <a:p>
            <a:r>
              <a:rPr lang="en-US" dirty="0"/>
              <a:t>Finding hidden trends in data</a:t>
            </a:r>
          </a:p>
          <a:p>
            <a:r>
              <a:rPr lang="en-US" dirty="0"/>
              <a:t>Predicting outcomes</a:t>
            </a:r>
          </a:p>
          <a:p>
            <a:r>
              <a:rPr lang="en-US" dirty="0"/>
              <a:t>Image recognition</a:t>
            </a:r>
          </a:p>
          <a:p>
            <a:r>
              <a:rPr lang="en-US" dirty="0"/>
              <a:t>Natural language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D820D54-BD6C-B521-2FA7-4FB7D5D2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Quantum computing interesting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CA8013-5B52-EF24-C463-7DB412949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bits vs quantum bits</a:t>
            </a:r>
          </a:p>
          <a:p>
            <a:r>
              <a:rPr lang="en-US" dirty="0"/>
              <a:t>Superposition of states</a:t>
            </a:r>
          </a:p>
          <a:p>
            <a:r>
              <a:rPr lang="en-US" dirty="0"/>
              <a:t>Possible to revolutionize mathematical computations</a:t>
            </a:r>
          </a:p>
          <a:p>
            <a:pPr lvl="1"/>
            <a:r>
              <a:rPr lang="en-US" dirty="0"/>
              <a:t>Quantum computers are still under improvement, but algorithms are still constructed for near term quantum computers</a:t>
            </a:r>
          </a:p>
          <a:p>
            <a:r>
              <a:rPr lang="en-US" dirty="0"/>
              <a:t>Uses/promises: Fill in more keep it?</a:t>
            </a:r>
          </a:p>
          <a:p>
            <a:pPr lvl="1"/>
            <a:r>
              <a:rPr lang="en-US" dirty="0"/>
              <a:t>Optimization</a:t>
            </a:r>
          </a:p>
          <a:p>
            <a:pPr lvl="1"/>
            <a:r>
              <a:rPr lang="en-US" dirty="0"/>
              <a:t>Quantum chemistry</a:t>
            </a:r>
          </a:p>
          <a:p>
            <a:pPr lvl="1"/>
            <a:r>
              <a:rPr lang="en-US" dirty="0"/>
              <a:t>Cyber security</a:t>
            </a:r>
          </a:p>
        </p:txBody>
      </p:sp>
    </p:spTree>
    <p:extLst>
      <p:ext uri="{BB962C8B-B14F-4D97-AF65-F5344CB8AC3E}">
        <p14:creationId xmlns:p14="http://schemas.microsoft.com/office/powerpoint/2010/main" val="425280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3BEBD78-4F99-5CF9-6B93-BE70961D2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Theory: Machine learning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1A636C0-A658-9A51-E592-E3F6CF0E1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in thesis</a:t>
            </a:r>
          </a:p>
          <a:p>
            <a:r>
              <a:rPr lang="en-US" dirty="0"/>
              <a:t>Main branches</a:t>
            </a:r>
          </a:p>
          <a:p>
            <a:pPr lvl="1"/>
            <a:r>
              <a:rPr lang="en-US" dirty="0"/>
              <a:t>Supervised learning</a:t>
            </a:r>
          </a:p>
          <a:p>
            <a:pPr lvl="1"/>
            <a:r>
              <a:rPr lang="en-US" dirty="0"/>
              <a:t>Unsupervised learning</a:t>
            </a:r>
          </a:p>
          <a:p>
            <a:pPr lvl="1"/>
            <a:r>
              <a:rPr lang="en-US" dirty="0"/>
              <a:t>Reinforcement learning</a:t>
            </a:r>
          </a:p>
          <a:p>
            <a:r>
              <a:rPr lang="en-US" dirty="0"/>
              <a:t>Overfitting and different methods and such?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41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35A7C65C-8FFD-834B-B608-39365DB3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50" y="4896586"/>
            <a:ext cx="2969147" cy="59882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8F198C7-EF24-5D4A-89BA-61719261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/>
              <a:t>Classical Boltzmann machines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A982E7D-8F3B-4244-8419-36200BF2C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7"/>
            <a:ext cx="4730451" cy="4636581"/>
          </a:xfrm>
        </p:spPr>
        <p:txBody>
          <a:bodyPr>
            <a:normAutofit/>
          </a:bodyPr>
          <a:lstStyle/>
          <a:p>
            <a:r>
              <a:rPr lang="en-US" sz="1500" dirty="0"/>
              <a:t>Powerful framework for modelling probability distributions.</a:t>
            </a:r>
          </a:p>
          <a:p>
            <a:r>
              <a:rPr lang="en-US" sz="1500" dirty="0"/>
              <a:t>Undirected graph structure- Store information in connection weights and biases</a:t>
            </a:r>
          </a:p>
          <a:p>
            <a:r>
              <a:rPr lang="en-US" sz="1500" dirty="0"/>
              <a:t>Stochastic generative neural network, with visible- and hidden nodes(layers)</a:t>
            </a:r>
          </a:p>
          <a:p>
            <a:r>
              <a:rPr lang="en-US" sz="1500" dirty="0"/>
              <a:t>Network structure linked to an energy function which facilitates probability distributions over possible node configurations:</a:t>
            </a:r>
          </a:p>
          <a:p>
            <a:endParaRPr lang="en-US" sz="1500" dirty="0"/>
          </a:p>
          <a:p>
            <a:r>
              <a:rPr lang="en-US" sz="1500" dirty="0"/>
              <a:t>Probability to observe certain configuration</a:t>
            </a:r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Optimizing loss function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6B91D0-EADE-294C-91E9-BCE9F2862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 b="4008"/>
          <a:stretch/>
        </p:blipFill>
        <p:spPr bwMode="auto">
          <a:xfrm>
            <a:off x="7358063" y="0"/>
            <a:ext cx="4833937" cy="4391538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2BCE3AAC-D840-4841-A8AD-957D97CD8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250" y="5721209"/>
            <a:ext cx="2079902" cy="67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41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67B3E78-D40E-AC7D-237D-14E9D15E3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Theory: Quantum Computing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D579C27-6F0E-FBEB-7AC3-F9BCC1F10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and stuff like that</a:t>
            </a:r>
          </a:p>
          <a:p>
            <a:r>
              <a:rPr lang="en-US" dirty="0"/>
              <a:t>Examples of quantum circuits and gates and such</a:t>
            </a:r>
          </a:p>
        </p:txBody>
      </p:sp>
    </p:spTree>
    <p:extLst>
      <p:ext uri="{BB962C8B-B14F-4D97-AF65-F5344CB8AC3E}">
        <p14:creationId xmlns:p14="http://schemas.microsoft.com/office/powerpoint/2010/main" val="285914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DD535AC-785A-A042-8918-7F6E713F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Quantum Boltzmann machine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ED7466A-A3A2-2743-A0DB-E34BC6C28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Imaginary time evolution used for classical ground state</a:t>
            </a:r>
          </a:p>
          <a:p>
            <a:r>
              <a:rPr lang="en-US" dirty="0"/>
              <a:t>Describe evolution (Wick-rotated S.E.):</a:t>
            </a:r>
          </a:p>
          <a:p>
            <a:pPr lvl="1"/>
            <a:r>
              <a:rPr lang="en-US" dirty="0"/>
              <a:t>Finite time </a:t>
            </a:r>
            <a:r>
              <a:rPr lang="en-US" dirty="0">
                <a:sym typeface="Wingdings" pitchFamily="2" charset="2"/>
              </a:rPr>
              <a:t>Gibbs states</a:t>
            </a:r>
            <a:endParaRPr lang="en-US" dirty="0"/>
          </a:p>
          <a:p>
            <a:r>
              <a:rPr lang="en-US" dirty="0"/>
              <a:t>Basic idea: Parameterized trial circuit:</a:t>
            </a:r>
          </a:p>
          <a:p>
            <a:pPr lvl="1"/>
            <a:r>
              <a:rPr lang="en-US" dirty="0"/>
              <a:t>.</a:t>
            </a:r>
          </a:p>
          <a:p>
            <a:r>
              <a:rPr lang="en-US" dirty="0"/>
              <a:t>McLachlan’s variational principle:</a:t>
            </a:r>
          </a:p>
          <a:p>
            <a:pPr lvl="1"/>
            <a:r>
              <a:rPr lang="en-US" dirty="0"/>
              <a:t>.</a:t>
            </a:r>
          </a:p>
          <a:p>
            <a:r>
              <a:rPr lang="en-US" dirty="0"/>
              <a:t> Basically, find the parameters that minimizes the equation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A4E1941-3354-CB4D-8472-B1C3118E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127" y="2493159"/>
            <a:ext cx="2489074" cy="566743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8B847E78-D2E4-934F-83CF-3C3C645EE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65" y="3290385"/>
            <a:ext cx="2646236" cy="309487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FE61D52D-C091-7444-86A7-FFC5594D0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281" y="3599872"/>
            <a:ext cx="3416970" cy="35576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5DB7E8E-F6AE-7941-A494-89094D23B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281" y="4373059"/>
            <a:ext cx="4035671" cy="3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040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Tretype</Template>
  <TotalTime>3518</TotalTime>
  <Words>951</Words>
  <Application>Microsoft Macintosh PowerPoint</Application>
  <PresentationFormat>Widescreen</PresentationFormat>
  <Paragraphs>188</Paragraphs>
  <Slides>28</Slides>
  <Notes>3</Notes>
  <HiddenSlides>3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28</vt:i4>
      </vt:variant>
    </vt:vector>
  </HeadingPairs>
  <TitlesOfParts>
    <vt:vector size="35" baseType="lpstr">
      <vt:lpstr>Calibri</vt:lpstr>
      <vt:lpstr>Cambria Math</vt:lpstr>
      <vt:lpstr>Rockwell</vt:lpstr>
      <vt:lpstr>Rockwell Condensed</vt:lpstr>
      <vt:lpstr>Rockwell Extra Bold</vt:lpstr>
      <vt:lpstr>Wingdings</vt:lpstr>
      <vt:lpstr>Tretype</vt:lpstr>
      <vt:lpstr>Studies of quantum boltzmann machines </vt:lpstr>
      <vt:lpstr>Outline</vt:lpstr>
      <vt:lpstr>Motivation </vt:lpstr>
      <vt:lpstr>Why is machine learning interesting</vt:lpstr>
      <vt:lpstr>Why is Quantum computing interesting</vt:lpstr>
      <vt:lpstr>Theory: Machine learning</vt:lpstr>
      <vt:lpstr>Classical Boltzmann machines</vt:lpstr>
      <vt:lpstr>Theory: Quantum Computing</vt:lpstr>
      <vt:lpstr>Variational Quantum Boltzmann machine</vt:lpstr>
      <vt:lpstr>Method</vt:lpstr>
      <vt:lpstr>VARQbm: algorithm</vt:lpstr>
      <vt:lpstr>Main Challenge</vt:lpstr>
      <vt:lpstr>Ansatzes and Hamiltonians</vt:lpstr>
      <vt:lpstr>Neural Network- and Bias encoding</vt:lpstr>
      <vt:lpstr>Optimizers and such extra things</vt:lpstr>
      <vt:lpstr>Benchmark: Generation of gibbs states/State preparation</vt:lpstr>
      <vt:lpstr>RBM using Neural network quantum states(NQS)</vt:lpstr>
      <vt:lpstr>Results: Generating Target probability distribution</vt:lpstr>
      <vt:lpstr>Results: Training the QBM</vt:lpstr>
      <vt:lpstr>Results: Training the QBM</vt:lpstr>
      <vt:lpstr>Further work</vt:lpstr>
      <vt:lpstr>Results: State preparation</vt:lpstr>
      <vt:lpstr>Results: H1 Generating distribution</vt:lpstr>
      <vt:lpstr>Results: H2 Generating Bell State</vt:lpstr>
      <vt:lpstr>Discriminative Learning: Transaction dataset</vt:lpstr>
      <vt:lpstr>Fraud: Playing a bit with parameters</vt:lpstr>
      <vt:lpstr>Apply QBM to quantum system: IDEA</vt:lpstr>
      <vt:lpstr>Plan further 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quantum boltzmann machines </dc:title>
  <dc:creator>Philip Karim Sørli Niane</dc:creator>
  <cp:lastModifiedBy>Philip Karim Sørli Niane</cp:lastModifiedBy>
  <cp:revision>34</cp:revision>
  <dcterms:created xsi:type="dcterms:W3CDTF">2022-01-20T15:19:46Z</dcterms:created>
  <dcterms:modified xsi:type="dcterms:W3CDTF">2022-08-02T17:30:50Z</dcterms:modified>
</cp:coreProperties>
</file>